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441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9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308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36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5483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083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999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942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8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74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77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51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3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91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506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33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2DBF346-E30F-46C5-8841-CAF32841E7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>
                <a:solidFill>
                  <a:srgbClr val="0070C0"/>
                </a:solidFill>
              </a:rPr>
              <a:t>ŠOLSKA ŠPORTNA TEKMOVANJA</a:t>
            </a:r>
            <a:br>
              <a:rPr lang="sl-SI" dirty="0">
                <a:solidFill>
                  <a:srgbClr val="0070C0"/>
                </a:solidFill>
              </a:rPr>
            </a:br>
            <a:r>
              <a:rPr lang="sl-SI" dirty="0">
                <a:solidFill>
                  <a:srgbClr val="0070C0"/>
                </a:solidFill>
              </a:rPr>
              <a:t>2022/23</a:t>
            </a:r>
            <a:endParaRPr lang="sl-SI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479EC34-3201-4314-9481-608DC79DF4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sz="2400" b="1" dirty="0">
                <a:solidFill>
                  <a:srgbClr val="00B050"/>
                </a:solidFill>
              </a:rPr>
              <a:t>SREDNJE ŠOLE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0364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FB1CA5-595E-44E7-9484-378A60F89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NAMEN IN CILJ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469F8FE-0564-4A81-AC71-5F32606FB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>
                <a:solidFill>
                  <a:schemeClr val="accent5">
                    <a:lumMod val="75000"/>
                  </a:schemeClr>
                </a:solidFill>
              </a:rPr>
              <a:t>Športno tekmovanje v šoli je koristno, zmaga in poraz pa sta osmišlje­na, če so učenke, učenci, dijakinje in dijaki (v nadaljevanju učenci) telesno, socialno in pedagoško pripravljeni na tekmovanje. Tekmo­vanje, katerega glavni namen je le dosežek, nima mesta v Šolskih športnih tekmovanjih. </a:t>
            </a:r>
          </a:p>
          <a:p>
            <a:r>
              <a:rPr lang="sl-SI" dirty="0">
                <a:solidFill>
                  <a:schemeClr val="accent5">
                    <a:lumMod val="75000"/>
                  </a:schemeClr>
                </a:solidFill>
              </a:rPr>
              <a:t>Šport v šoli je dobra priložnost za druženje ter povezovanje šole, učencev, staršev in društev iz okolice. Šolska športna tekmovanja in prireditve so tako vez med šolskim in društvenim športom ter pove­zava med množičnimi in v kakovostni šport usmerjenimi programi, ki jih izpeljujejo nacionalne panožne zveze. </a:t>
            </a:r>
          </a:p>
          <a:p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Spodbujati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velja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vzgojne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možnosti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šolskih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športnih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tekmovanj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ki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kažejo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v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učinkovitejšem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otrokovem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samonadzoru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samospoštovanju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spoštovanju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pozitivnih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vedenjskih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vzorcev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pošteno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obnašanje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bor­benost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spoštovanje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vloženega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truda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v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ustreznejšem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etičnem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in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estetskem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presojanju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dogajanja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endParaRPr lang="sl-SI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sl-SI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91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6BFBD9-2626-43F3-92E8-C0B68D116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ORGANIZACIJSKA IZHODIŠČA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7E7F07E-AB1B-48A7-AA08-8063D4DBA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l-SI" dirty="0">
                <a:solidFill>
                  <a:schemeClr val="accent5">
                    <a:lumMod val="75000"/>
                  </a:schemeClr>
                </a:solidFill>
              </a:rPr>
              <a:t>V šolska športna tekmovanja želimo vključiti več mladih, ki niso vključeni v klubska tekmovanja. </a:t>
            </a:r>
          </a:p>
          <a:p>
            <a:pPr lvl="0"/>
            <a:r>
              <a:rPr lang="sl-SI" dirty="0">
                <a:solidFill>
                  <a:schemeClr val="accent5">
                    <a:lumMod val="75000"/>
                  </a:schemeClr>
                </a:solidFill>
              </a:rPr>
              <a:t>Organizacija tekmovanj naj poteka stopenjsko: šole naj organizirajo razredna in šolska tekmovanja ter se nato vključijo v </a:t>
            </a:r>
            <a:r>
              <a:rPr lang="sl-SI" dirty="0" err="1">
                <a:solidFill>
                  <a:schemeClr val="accent5">
                    <a:lumMod val="75000"/>
                  </a:schemeClr>
                </a:solidFill>
              </a:rPr>
              <a:t>medšolska</a:t>
            </a:r>
            <a:r>
              <a:rPr lang="sl-SI" dirty="0">
                <a:solidFill>
                  <a:schemeClr val="accent5">
                    <a:lumMod val="75000"/>
                  </a:schemeClr>
                </a:solidFill>
              </a:rPr>
              <a:t>, občinsko (področno) in državno tekmovanje. </a:t>
            </a:r>
          </a:p>
          <a:p>
            <a:pPr lvl="0"/>
            <a:r>
              <a:rPr lang="sl-SI" dirty="0">
                <a:solidFill>
                  <a:schemeClr val="accent5">
                    <a:lumMod val="75000"/>
                  </a:schemeClr>
                </a:solidFill>
              </a:rPr>
              <a:t>V organizacijo in izpeljavo tekmovanj želimo pritegniti dijake, pedagoške delavce, predstavnike društev in lokalnih skupnosti. </a:t>
            </a:r>
          </a:p>
          <a:p>
            <a:pPr lvl="0"/>
            <a:r>
              <a:rPr lang="sl-SI" dirty="0">
                <a:solidFill>
                  <a:schemeClr val="accent5">
                    <a:lumMod val="75000"/>
                  </a:schemeClr>
                </a:solidFill>
              </a:rPr>
              <a:t>Nosilec vsakega tekmovanja naj bo šola s svojimi dijaki, športnimi pedagogi in ravnateljem ob pomoči odgovornih za šport na lokalni ravni in predstavniki nacionalnih panožnih športnih zvez. </a:t>
            </a:r>
          </a:p>
          <a:p>
            <a:pPr lvl="0"/>
            <a:r>
              <a:rPr lang="sl-SI" dirty="0">
                <a:solidFill>
                  <a:schemeClr val="accent5">
                    <a:lumMod val="75000"/>
                  </a:schemeClr>
                </a:solidFill>
              </a:rPr>
              <a:t>Vsaka šola naj izpelje praviloma vsaj eno </a:t>
            </a:r>
            <a:r>
              <a:rPr lang="sl-SI" dirty="0" err="1">
                <a:solidFill>
                  <a:schemeClr val="accent5">
                    <a:lumMod val="75000"/>
                  </a:schemeClr>
                </a:solidFill>
              </a:rPr>
              <a:t>medšolskko</a:t>
            </a:r>
            <a:r>
              <a:rPr lang="sl-SI" dirty="0">
                <a:solidFill>
                  <a:schemeClr val="accent5">
                    <a:lumMod val="75000"/>
                  </a:schemeClr>
                </a:solidFill>
              </a:rPr>
              <a:t> tekmovanje. </a:t>
            </a:r>
          </a:p>
          <a:p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Vsako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področje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oziroma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šola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področja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naj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izpelje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vsaj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tekmovanje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državni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ravni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sl-SI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sl-SI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88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04E6AC-1B2D-446C-A7F4-054FE529B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ORGANIZACIJSKA IZHODIŠČA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995447A-2BAF-45BC-81AF-297087B0E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21747"/>
            <a:ext cx="8596668" cy="4019616"/>
          </a:xfrm>
        </p:spPr>
        <p:txBody>
          <a:bodyPr/>
          <a:lstStyle/>
          <a:p>
            <a:pPr lvl="0"/>
            <a:r>
              <a:rPr lang="sl-SI" dirty="0">
                <a:solidFill>
                  <a:schemeClr val="accent5">
                    <a:lumMod val="75000"/>
                  </a:schemeClr>
                </a:solidFill>
              </a:rPr>
              <a:t>Tekmovanja se bodo izvajala na športnih objektih srednjih šol. V ekipnih športih vsa. Na objektih Javnega zavoda Šport Ljubljana se bodo izvajala samo nekatera v individualnih športih (atletika, plavanje, …), ki zahtevajo specifičen objekt.</a:t>
            </a:r>
          </a:p>
          <a:p>
            <a:pPr lvl="0"/>
            <a:r>
              <a:rPr lang="sl-SI" dirty="0">
                <a:solidFill>
                  <a:schemeClr val="accent5">
                    <a:lumMod val="75000"/>
                  </a:schemeClr>
                </a:solidFill>
              </a:rPr>
              <a:t>V ekipnih športih šole same poskrbijo za izvedbo </a:t>
            </a:r>
            <a:r>
              <a:rPr lang="sl-SI" dirty="0" err="1">
                <a:solidFill>
                  <a:schemeClr val="accent5">
                    <a:lumMod val="75000"/>
                  </a:schemeClr>
                </a:solidFill>
              </a:rPr>
              <a:t>medšolskih</a:t>
            </a:r>
            <a:r>
              <a:rPr lang="sl-SI" dirty="0">
                <a:solidFill>
                  <a:schemeClr val="accent5">
                    <a:lumMod val="75000"/>
                  </a:schemeClr>
                </a:solidFill>
              </a:rPr>
              <a:t> tekmovanj do občinskega (področnega) nivoja. Šola izvajalka (gostiteljica) bo rezultatih obvestila izbranega izvajalca. </a:t>
            </a:r>
          </a:p>
          <a:p>
            <a:pPr lvl="0"/>
            <a:r>
              <a:rPr lang="sl-SI" dirty="0">
                <a:solidFill>
                  <a:schemeClr val="accent5">
                    <a:lumMod val="75000"/>
                  </a:schemeClr>
                </a:solidFill>
              </a:rPr>
              <a:t>V ekipnih športih se na področni nivo uvrstijo 4 najboljše šole. Odigra se finalni turnir, po sistemu prvi proti četrtemu in drugi proti tretjemu. Zmagovalca odigrata tekmo za prvaka, poraženca za tretje mesto.</a:t>
            </a:r>
          </a:p>
          <a:p>
            <a:pPr lvl="0"/>
            <a:r>
              <a:rPr lang="sl-SI">
                <a:solidFill>
                  <a:schemeClr val="accent5">
                    <a:lumMod val="75000"/>
                  </a:schemeClr>
                </a:solidFill>
              </a:rPr>
              <a:t>Na področnem nivoju, bo za </a:t>
            </a:r>
            <a:r>
              <a:rPr lang="sl-SI" dirty="0">
                <a:solidFill>
                  <a:schemeClr val="accent5">
                    <a:lumMod val="75000"/>
                  </a:schemeClr>
                </a:solidFill>
              </a:rPr>
              <a:t>izvedbo tekem na športnih objektih srednjih šol, zadolžen izbrani izvajalec.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639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613EDD-3F5B-435C-891F-26FA9BB18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rgbClr val="0070C0"/>
                </a:solidFill>
              </a:rPr>
              <a:t>SREDNJEŠOLSKA </a:t>
            </a:r>
            <a:r>
              <a:rPr lang="de-DE" dirty="0">
                <a:solidFill>
                  <a:srgbClr val="0070C0"/>
                </a:solidFill>
              </a:rPr>
              <a:t>Š</a:t>
            </a:r>
            <a:r>
              <a:rPr lang="sl-SI" dirty="0">
                <a:solidFill>
                  <a:srgbClr val="0070C0"/>
                </a:solidFill>
              </a:rPr>
              <a:t>PORTNA </a:t>
            </a:r>
            <a:r>
              <a:rPr lang="de-DE" dirty="0">
                <a:solidFill>
                  <a:srgbClr val="0070C0"/>
                </a:solidFill>
              </a:rPr>
              <a:t>T</a:t>
            </a:r>
            <a:r>
              <a:rPr lang="sl-SI" dirty="0">
                <a:solidFill>
                  <a:srgbClr val="0070C0"/>
                </a:solidFill>
              </a:rPr>
              <a:t>EKMOVANJA</a:t>
            </a:r>
            <a:r>
              <a:rPr lang="de-DE" dirty="0">
                <a:solidFill>
                  <a:srgbClr val="0070C0"/>
                </a:solidFill>
              </a:rPr>
              <a:t> </a:t>
            </a:r>
            <a:br>
              <a:rPr lang="sl-SI" dirty="0">
                <a:solidFill>
                  <a:srgbClr val="0070C0"/>
                </a:solidFill>
              </a:rPr>
            </a:br>
            <a:r>
              <a:rPr lang="de-DE" dirty="0">
                <a:solidFill>
                  <a:srgbClr val="0070C0"/>
                </a:solidFill>
              </a:rPr>
              <a:t>se </a:t>
            </a:r>
            <a:r>
              <a:rPr lang="de-DE" dirty="0" err="1">
                <a:solidFill>
                  <a:srgbClr val="0070C0"/>
                </a:solidFill>
              </a:rPr>
              <a:t>bodo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 err="1">
                <a:solidFill>
                  <a:srgbClr val="0070C0"/>
                </a:solidFill>
              </a:rPr>
              <a:t>izvajala</a:t>
            </a:r>
            <a:r>
              <a:rPr lang="de-DE" dirty="0">
                <a:solidFill>
                  <a:srgbClr val="0070C0"/>
                </a:solidFill>
              </a:rPr>
              <a:t> v 1</a:t>
            </a:r>
            <a:r>
              <a:rPr lang="sl-SI" dirty="0">
                <a:solidFill>
                  <a:srgbClr val="0070C0"/>
                </a:solidFill>
              </a:rPr>
              <a:t>4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 err="1">
                <a:solidFill>
                  <a:srgbClr val="0070C0"/>
                </a:solidFill>
              </a:rPr>
              <a:t>panogah</a:t>
            </a:r>
            <a:endParaRPr lang="sl-SI" dirty="0"/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10CB09BC-2793-4682-8736-7F1393FEDB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06802"/>
              </p:ext>
            </p:extLst>
          </p:nvPr>
        </p:nvGraphicFramePr>
        <p:xfrm>
          <a:off x="2910980" y="2147581"/>
          <a:ext cx="3842157" cy="39763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42157">
                  <a:extLst>
                    <a:ext uri="{9D8B030D-6E8A-4147-A177-3AD203B41FA5}">
                      <a16:colId xmlns:a16="http://schemas.microsoft.com/office/drawing/2014/main" val="3230054917"/>
                    </a:ext>
                  </a:extLst>
                </a:gridCol>
              </a:tblGrid>
              <a:tr h="284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AKVATLON/TRIATLON</a:t>
                      </a:r>
                      <a:endParaRPr lang="sl-SI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57510753"/>
                  </a:ext>
                </a:extLst>
              </a:tr>
              <a:tr h="284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ATLETIKA</a:t>
                      </a:r>
                      <a:endParaRPr lang="sl-SI" sz="160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22502122"/>
                  </a:ext>
                </a:extLst>
              </a:tr>
              <a:tr h="284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BADMINTON</a:t>
                      </a:r>
                      <a:endParaRPr lang="sl-SI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50850762"/>
                  </a:ext>
                </a:extLst>
              </a:tr>
              <a:tr h="284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GOLF</a:t>
                      </a:r>
                      <a:endParaRPr lang="sl-SI" sz="160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50634776"/>
                  </a:ext>
                </a:extLst>
              </a:tr>
              <a:tr h="284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KOLESARSTVO </a:t>
                      </a:r>
                      <a:r>
                        <a:rPr lang="en-US" sz="16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gorsko</a:t>
                      </a:r>
                      <a:endParaRPr lang="sl-SI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52810405"/>
                  </a:ext>
                </a:extLst>
              </a:tr>
              <a:tr h="284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KOŠARKA</a:t>
                      </a:r>
                      <a:r>
                        <a:rPr lang="sl-SI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, KOŠARKA 3 : 3</a:t>
                      </a:r>
                      <a:endParaRPr lang="sl-SI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42312008"/>
                  </a:ext>
                </a:extLst>
              </a:tr>
              <a:tr h="284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KROS</a:t>
                      </a:r>
                      <a:endParaRPr lang="sl-SI" sz="160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88648005"/>
                  </a:ext>
                </a:extLst>
              </a:tr>
              <a:tr h="284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NAMIZNI TENIS </a:t>
                      </a:r>
                      <a:endParaRPr lang="sl-SI" sz="160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85440249"/>
                  </a:ext>
                </a:extLst>
              </a:tr>
              <a:tr h="284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NOGOMET</a:t>
                      </a:r>
                      <a:endParaRPr lang="sl-SI" sz="160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28787626"/>
                  </a:ext>
                </a:extLst>
              </a:tr>
              <a:tr h="28402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ODBOJKA</a:t>
                      </a:r>
                      <a:r>
                        <a:rPr lang="sl-SI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ODBOJKA NA MIVKI</a:t>
                      </a:r>
                      <a:endParaRPr lang="sl-SI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9302990"/>
                  </a:ext>
                </a:extLst>
              </a:tr>
              <a:tr h="284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PLAVANJE</a:t>
                      </a:r>
                      <a:endParaRPr lang="sl-SI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17595764"/>
                  </a:ext>
                </a:extLst>
              </a:tr>
              <a:tr h="284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ROKOMET</a:t>
                      </a:r>
                      <a:endParaRPr lang="sl-SI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9176716"/>
                  </a:ext>
                </a:extLst>
              </a:tr>
              <a:tr h="284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ŠAH</a:t>
                      </a:r>
                      <a:endParaRPr lang="sl-SI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29760682"/>
                  </a:ext>
                </a:extLst>
              </a:tr>
              <a:tr h="284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Š</a:t>
                      </a:r>
                      <a:r>
                        <a:rPr lang="sl-SI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PORTNA ORIENTACIJA</a:t>
                      </a:r>
                      <a:endParaRPr lang="sl-SI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80031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60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Gladko">
  <a:themeElements>
    <a:clrScheme name="Gladk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449</Words>
  <Application>Microsoft Office PowerPoint</Application>
  <PresentationFormat>Širokozaslonsko</PresentationFormat>
  <Paragraphs>33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Gladko</vt:lpstr>
      <vt:lpstr>ŠOLSKA ŠPORTNA TEKMOVANJA 2022/23</vt:lpstr>
      <vt:lpstr>NAMEN IN CILJ</vt:lpstr>
      <vt:lpstr>ORGANIZACIJSKA IZHODIŠČA</vt:lpstr>
      <vt:lpstr>ORGANIZACIJSKA IZHODIŠČA</vt:lpstr>
      <vt:lpstr>SREDNJEŠOLSKA ŠPORTNA TEKMOVANJA  se bodo izvajala v 14 panogah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ŠOLSKA ŠPORTNA TEKMOVANJA 2022/23</dc:title>
  <dc:creator>Rafael Plut</dc:creator>
  <cp:lastModifiedBy>Rafael Plut</cp:lastModifiedBy>
  <cp:revision>11</cp:revision>
  <dcterms:created xsi:type="dcterms:W3CDTF">2022-09-06T09:33:45Z</dcterms:created>
  <dcterms:modified xsi:type="dcterms:W3CDTF">2022-09-14T08:55:40Z</dcterms:modified>
</cp:coreProperties>
</file>