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BE37B6-AB45-444B-B47B-4FBB1DAC6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>
                <a:solidFill>
                  <a:srgbClr val="0070C0"/>
                </a:solidFill>
              </a:rPr>
              <a:t>ŠOLSKA ŠPORTNA TEKMOVANJA</a:t>
            </a:r>
            <a:br>
              <a:rPr lang="sl-SI" dirty="0">
                <a:solidFill>
                  <a:srgbClr val="0070C0"/>
                </a:solidFill>
              </a:rPr>
            </a:br>
            <a:r>
              <a:rPr lang="sl-SI" dirty="0">
                <a:solidFill>
                  <a:srgbClr val="0070C0"/>
                </a:solidFill>
              </a:rPr>
              <a:t>2022/23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0B2DB23-C793-45A2-AE24-4888A6AAC1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z="2800" b="1" dirty="0">
                <a:solidFill>
                  <a:schemeClr val="accent3">
                    <a:lumMod val="50000"/>
                  </a:schemeClr>
                </a:solidFill>
              </a:rPr>
              <a:t>OSNOVNE ŠOLE</a:t>
            </a:r>
          </a:p>
          <a:p>
            <a:endParaRPr lang="sl-SI" b="1" dirty="0">
              <a:solidFill>
                <a:srgbClr val="00B05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5686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F8C2C2-1557-46B1-AB9A-EE42C78A3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NAMEN IN CILJ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21A8147-F4B5-4E57-AA36-608E5B8D39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>
            <a:normAutofit fontScale="92500" lnSpcReduction="10000"/>
          </a:bodyPr>
          <a:lstStyle/>
          <a:p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Športno tekmovanje v šoli je koristno, zmaga in poraz pa sta osmišlje­na, če so učenke, učenci, dijakinje in dijaki (v nadaljevanju učenci) telesno, socialno in pedagoško pripravljeni na tekmovanje. Tekmo­vanje, katerega glavni namen je le dosežek, nima mesta v šolskih športnih tekmovanjih. </a:t>
            </a:r>
          </a:p>
          <a:p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Šport v šoli je dobra priložnost za druženje ter povezovanje šole, učencev, staršev in društev iz okolice. Šolska športna tekmovanja in prireditve so tako vez med šolskim in društvenim športom ter pove­zava med množičnimi in v kakovostni šport usmerjenimi programi, ki jih izpeljujejo nacionalne panožne zveze. </a:t>
            </a:r>
          </a:p>
          <a:p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Spodbujati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velja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vzgojne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možnosti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šolskih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športnih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tekmovanj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ki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se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kažejo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v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učinkovitejšem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otrokovem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samonadzoru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samospoštovanju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spoštovanju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pozitivnih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vedenjskih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vzorcev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pošteno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obnašanje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bor­benost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spoštovanje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vloženega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truda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)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ter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v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ustreznejšem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etičnem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estetskem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presojanju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dogajanja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07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DF86F7-E102-4430-BBD2-CD5DAD23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ORGANIZACIJSKA IZHODIŠČA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ACD6E73-5E9E-4EEB-A4B5-98016630B95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V šolska športna tekmovanja želimo vključiti več mladih, ki niso vključeni v klubska tekmovanja. </a:t>
            </a:r>
          </a:p>
          <a:p>
            <a:pPr lvl="0"/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Organizacija tekmovanj naj poteka stopenjsko: šole naj organizirajo razredna, šolska  in </a:t>
            </a:r>
            <a:r>
              <a:rPr lang="sl-SI" cap="none" dirty="0" err="1">
                <a:solidFill>
                  <a:schemeClr val="accent3">
                    <a:lumMod val="50000"/>
                  </a:schemeClr>
                </a:solidFill>
              </a:rPr>
              <a:t>medšolska</a:t>
            </a:r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 tekmovanja ter se nato vključijo v občinsko (področno) in državno tekmovanje. </a:t>
            </a:r>
          </a:p>
          <a:p>
            <a:pPr lvl="0"/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V organizacijo in izpeljavo tekmovanj želimo pritegniti učence, pedagoške delavce, predstavnike društev in lokalnih skupnosti. </a:t>
            </a:r>
          </a:p>
          <a:p>
            <a:pPr lvl="0"/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Nosilec vsakega tekmovanja naj bo šola s svojimi učenci, športnimi pedagogi in ravnateljem ob pomoči odgovornih za šport na lokalni ravni in predstavniki nacionalnih panožnih športnih zvez. </a:t>
            </a:r>
          </a:p>
          <a:p>
            <a:pPr lvl="0"/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Vsaka šola naj izpelje praviloma vsaj eno </a:t>
            </a:r>
            <a:r>
              <a:rPr lang="sl-SI" cap="none" dirty="0" err="1">
                <a:solidFill>
                  <a:schemeClr val="accent3">
                    <a:lumMod val="50000"/>
                  </a:schemeClr>
                </a:solidFill>
              </a:rPr>
              <a:t>medšolsko</a:t>
            </a:r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 tekmovanje. </a:t>
            </a:r>
          </a:p>
          <a:p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Vsako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področje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oziroma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šola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s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področja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naj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izpelje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vsaj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eno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tekmovanje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na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državni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ravni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40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C40B92-CE0D-4522-AE26-926C586A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ORGANIZACIJSKA IZHODIŠČA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4DA0D76-D967-4E45-BEA4-C36364D7381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V letošnjem šolske letu, bodo v rokometu in nogometu šole same poskrbele za izvedbo </a:t>
            </a:r>
            <a:r>
              <a:rPr lang="sl-SI" cap="none" dirty="0" err="1">
                <a:solidFill>
                  <a:schemeClr val="accent3">
                    <a:lumMod val="50000"/>
                  </a:schemeClr>
                </a:solidFill>
              </a:rPr>
              <a:t>medšolskih</a:t>
            </a:r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 tekmovanj do občinskega (področnega) nivoja. Šola izvajalka (gostiteljica) bo o rezultatih obvestila izbranega izvajalca. </a:t>
            </a:r>
          </a:p>
          <a:p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V nogometu in rokometu se bodo na področni nivo uvrstile 4 najboljše šole. Odigra se finalni turnir, po sistemu prvi proti četrtemu in drugi proti tretjemu. Zmagovalca odigrata tekmo za prvaka, poraženca za tretje mesto.</a:t>
            </a:r>
          </a:p>
          <a:p>
            <a:pPr lvl="0"/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V rokometu za starejše učence in učenke, se bodo v času Evropskega prvenstva rokometašic, finalne tekme odigrale v dvorani Stožice.</a:t>
            </a:r>
          </a:p>
          <a:p>
            <a:pPr lvl="0"/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Za izvedbo tekem na področnem nivoju bo zadolžen izbrani izvajalec.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24305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4338F4-5649-4FBC-84F7-D84702308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S</a:t>
            </a:r>
            <a:r>
              <a:rPr lang="sl-SI" b="1" dirty="0">
                <a:solidFill>
                  <a:srgbClr val="0070C0"/>
                </a:solidFill>
              </a:rPr>
              <a:t>MERNICE V PODROČNEM CENTRU LJUBLJANA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5892954-A3A8-4E0A-9ED3-8578ABB475F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Tekmovanja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v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individualnih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panogah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potekajo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ločeno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za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registrirane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en-US" cap="none" dirty="0" err="1">
                <a:solidFill>
                  <a:schemeClr val="accent3">
                    <a:lumMod val="50000"/>
                  </a:schemeClr>
                </a:solidFill>
              </a:rPr>
              <a:t>neregistrirane</a:t>
            </a:r>
            <a:r>
              <a:rPr lang="en-US" cap="none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Podeljevanje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priznanj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v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individualnih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športih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je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ločeno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za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registrirane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neregistrirane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Pri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kolektivnih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športih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se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pri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dosežkih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vrednoti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samo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udeležba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neregistriranih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športnikov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V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končni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seštevek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rezultatov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za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najbolj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športno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šolo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gredo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samo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rezultati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športnikov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ki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niso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registrirani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v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panogi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kjer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nastopajo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za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šolo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imajo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podlago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v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prostočasni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dejavnosti</a:t>
            </a:r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 (šolski športni krožki kot priprava na tekmovanja)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Nagrade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šolam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se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podelijo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samo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na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osnovi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rezultatov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neregistriranih</a:t>
            </a:r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 in izvajanja prostočasnih dejavnosti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Za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potrebe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nadzora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zgoraj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zapisanega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se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od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vodstev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šol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pridobi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sezname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izvajanja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prostočasnih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dejavnosti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Če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se z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nadzorom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ugotovi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, da se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dejavnost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iz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seznama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ne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izvaja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, se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šoli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odvzamejo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vse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točke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V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izogib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odvzema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vseh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točk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mora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šola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pravočasno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javiti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neizvajanje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najavljene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de-DE" cap="none" dirty="0" err="1">
                <a:solidFill>
                  <a:schemeClr val="accent3">
                    <a:lumMod val="50000"/>
                  </a:schemeClr>
                </a:solidFill>
              </a:rPr>
              <a:t>dejavnosti</a:t>
            </a:r>
            <a:r>
              <a:rPr lang="de-DE" cap="none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sl-SI" cap="non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4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C6BEAA6-96D9-4C8A-A10D-BD3848E71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0070C0"/>
                </a:solidFill>
              </a:rPr>
              <a:t>OSNOVNOŠOLSKA </a:t>
            </a:r>
            <a:r>
              <a:rPr lang="de-DE" dirty="0">
                <a:solidFill>
                  <a:srgbClr val="0070C0"/>
                </a:solidFill>
              </a:rPr>
              <a:t>Š</a:t>
            </a:r>
            <a:r>
              <a:rPr lang="sl-SI" dirty="0">
                <a:solidFill>
                  <a:srgbClr val="0070C0"/>
                </a:solidFill>
              </a:rPr>
              <a:t>PORTNA </a:t>
            </a:r>
            <a:r>
              <a:rPr lang="de-DE" dirty="0">
                <a:solidFill>
                  <a:srgbClr val="0070C0"/>
                </a:solidFill>
              </a:rPr>
              <a:t>T</a:t>
            </a:r>
            <a:r>
              <a:rPr lang="sl-SI" dirty="0">
                <a:solidFill>
                  <a:srgbClr val="0070C0"/>
                </a:solidFill>
              </a:rPr>
              <a:t>EKMOVANJA</a:t>
            </a:r>
            <a:r>
              <a:rPr lang="de-DE" dirty="0">
                <a:solidFill>
                  <a:srgbClr val="0070C0"/>
                </a:solidFill>
              </a:rPr>
              <a:t> </a:t>
            </a:r>
            <a:br>
              <a:rPr lang="sl-SI" dirty="0">
                <a:solidFill>
                  <a:srgbClr val="0070C0"/>
                </a:solidFill>
              </a:rPr>
            </a:br>
            <a:r>
              <a:rPr lang="de-DE" dirty="0">
                <a:solidFill>
                  <a:srgbClr val="0070C0"/>
                </a:solidFill>
              </a:rPr>
              <a:t>se </a:t>
            </a:r>
            <a:r>
              <a:rPr lang="de-DE" dirty="0" err="1">
                <a:solidFill>
                  <a:srgbClr val="0070C0"/>
                </a:solidFill>
              </a:rPr>
              <a:t>bodo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izvajala</a:t>
            </a:r>
            <a:r>
              <a:rPr lang="de-DE" dirty="0">
                <a:solidFill>
                  <a:srgbClr val="0070C0"/>
                </a:solidFill>
              </a:rPr>
              <a:t> v 1</a:t>
            </a:r>
            <a:r>
              <a:rPr lang="sl-SI" dirty="0">
                <a:solidFill>
                  <a:srgbClr val="0070C0"/>
                </a:solidFill>
              </a:rPr>
              <a:t>6</a:t>
            </a:r>
            <a:r>
              <a:rPr lang="de-DE" dirty="0">
                <a:solidFill>
                  <a:srgbClr val="0070C0"/>
                </a:solidFill>
              </a:rPr>
              <a:t> </a:t>
            </a:r>
            <a:r>
              <a:rPr lang="de-DE" dirty="0" err="1">
                <a:solidFill>
                  <a:srgbClr val="0070C0"/>
                </a:solidFill>
              </a:rPr>
              <a:t>panogah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7A9928E-472C-4EB8-AFF9-2E3185B29A1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Izvajanje Letnega programa športa v</a:t>
            </a:r>
            <a:r>
              <a:rPr lang="sl-SI" dirty="0">
                <a:solidFill>
                  <a:schemeClr val="accent3">
                    <a:lumMod val="50000"/>
                  </a:schemeClr>
                </a:solidFill>
              </a:rPr>
              <a:t> MOL</a:t>
            </a:r>
          </a:p>
          <a:p>
            <a:r>
              <a:rPr lang="sl-SI" dirty="0">
                <a:solidFill>
                  <a:schemeClr val="accent3">
                    <a:lumMod val="50000"/>
                  </a:schemeClr>
                </a:solidFill>
              </a:rPr>
              <a:t>J</a:t>
            </a:r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avni razpis</a:t>
            </a:r>
          </a:p>
          <a:p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Prostočasna športna vzgoja otrok in mladine</a:t>
            </a:r>
          </a:p>
          <a:p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Program 1.2.5.11. – Šolski športni krožki 7. do 9. razred</a:t>
            </a:r>
          </a:p>
          <a:p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Prijava šol in izvajanje programov prostočasnih športov</a:t>
            </a:r>
          </a:p>
          <a:p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Vključenih 28 šol,</a:t>
            </a:r>
            <a:r>
              <a:rPr lang="sl-SI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sl-SI" cap="none" dirty="0">
                <a:solidFill>
                  <a:schemeClr val="accent3">
                    <a:lumMod val="50000"/>
                  </a:schemeClr>
                </a:solidFill>
              </a:rPr>
              <a:t>91 skupin</a:t>
            </a:r>
            <a:endParaRPr lang="sl-SI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3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3A537D-9391-4157-8C43-DA998354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>
                <a:solidFill>
                  <a:srgbClr val="0070C0"/>
                </a:solidFill>
              </a:rPr>
              <a:t>1</a:t>
            </a:r>
            <a:r>
              <a:rPr lang="sl-SI" sz="2800" dirty="0">
                <a:solidFill>
                  <a:srgbClr val="0070C0"/>
                </a:solidFill>
              </a:rPr>
              <a:t>6 ŠPORTNIH</a:t>
            </a:r>
            <a:r>
              <a:rPr lang="de-DE" sz="2800" dirty="0">
                <a:solidFill>
                  <a:srgbClr val="0070C0"/>
                </a:solidFill>
              </a:rPr>
              <a:t> </a:t>
            </a:r>
            <a:r>
              <a:rPr lang="de-DE" sz="2800" dirty="0" err="1">
                <a:solidFill>
                  <a:srgbClr val="0070C0"/>
                </a:solidFill>
              </a:rPr>
              <a:t>panog</a:t>
            </a:r>
            <a:endParaRPr lang="sl-SI" sz="2800" dirty="0">
              <a:solidFill>
                <a:srgbClr val="0070C0"/>
              </a:solidFill>
            </a:endParaRP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49C3F7B9-582D-4701-A07A-545E85C43C8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60331365"/>
              </p:ext>
            </p:extLst>
          </p:nvPr>
        </p:nvGraphicFramePr>
        <p:xfrm>
          <a:off x="3733800" y="1879606"/>
          <a:ext cx="4406900" cy="4610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6900">
                  <a:extLst>
                    <a:ext uri="{9D8B030D-6E8A-4147-A177-3AD203B41FA5}">
                      <a16:colId xmlns:a16="http://schemas.microsoft.com/office/drawing/2014/main" val="3430786723"/>
                    </a:ext>
                  </a:extLst>
                </a:gridCol>
              </a:tblGrid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AKVATLON</a:t>
                      </a:r>
                      <a:r>
                        <a:rPr lang="sl-SI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US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TRIATLON</a:t>
                      </a:r>
                      <a:endParaRPr lang="sl-SI" sz="16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32378053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ATLETIKA</a:t>
                      </a:r>
                      <a:endParaRPr lang="sl-SI" sz="16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44213888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BADMINTON</a:t>
                      </a:r>
                      <a:endParaRPr lang="sl-SI" sz="16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1380739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GIMNASTIKA</a:t>
                      </a:r>
                      <a:endParaRPr lang="sl-SI" sz="16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12287174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GOLF</a:t>
                      </a:r>
                      <a:endParaRPr lang="sl-SI" sz="16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4435268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KOLESARSTVO </a:t>
                      </a:r>
                      <a:r>
                        <a:rPr lang="sl-SI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CESTNO, KOLESARSTVO GORSKO</a:t>
                      </a:r>
                      <a:endParaRPr lang="sl-SI" sz="16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76243738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KOŠARKA</a:t>
                      </a:r>
                      <a:r>
                        <a:rPr lang="sl-SI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, KOŠARKA 3 : 3</a:t>
                      </a:r>
                      <a:endParaRPr lang="sl-SI" sz="16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73150417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KROS</a:t>
                      </a:r>
                      <a:endParaRPr lang="sl-SI" sz="16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73811499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NAMIZNI TENIS </a:t>
                      </a:r>
                      <a:endParaRPr lang="sl-SI" sz="16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03153052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NOGOMET</a:t>
                      </a:r>
                      <a:endParaRPr lang="sl-SI" sz="16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24750364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ODBOJKA</a:t>
                      </a:r>
                      <a:r>
                        <a:rPr lang="sl-SI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en-US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ODBOJKA NA MIVKI</a:t>
                      </a:r>
                      <a:endParaRPr lang="sl-SI" sz="16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31818962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PLAVANJE</a:t>
                      </a:r>
                      <a:endParaRPr lang="sl-SI" sz="16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97070550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ROKOMET</a:t>
                      </a:r>
                      <a:endParaRPr lang="sl-SI" sz="16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91407195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ŠAH</a:t>
                      </a:r>
                      <a:endParaRPr lang="sl-SI" sz="160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04332400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TEK NA SMUČEH</a:t>
                      </a:r>
                      <a:endParaRPr lang="sl-SI" sz="16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19804354"/>
                  </a:ext>
                </a:extLst>
              </a:tr>
              <a:tr h="288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ŠPORTNA ORIENTACIJA</a:t>
                      </a: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01448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75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pljic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0</TotalTime>
  <Words>627</Words>
  <Application>Microsoft Office PowerPoint</Application>
  <PresentationFormat>Širokozaslonsko</PresentationFormat>
  <Paragraphs>51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Kapljica</vt:lpstr>
      <vt:lpstr>ŠOLSKA ŠPORTNA TEKMOVANJA 2022/23</vt:lpstr>
      <vt:lpstr>NAMEN IN CILJ</vt:lpstr>
      <vt:lpstr>ORGANIZACIJSKA IZHODIŠČA</vt:lpstr>
      <vt:lpstr>ORGANIZACIJSKA IZHODIŠČA</vt:lpstr>
      <vt:lpstr>SMERNICE V PODROČNEM CENTRU LJUBLJANA</vt:lpstr>
      <vt:lpstr>OSNOVNOŠOLSKA ŠPORTNA TEKMOVANJA  se bodo izvajala v 16 panogah</vt:lpstr>
      <vt:lpstr>16 ŠPORTNIH panog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ŠOLSKA ŠPORTNA TEKMOVANJA 2022/23</dc:title>
  <dc:creator>Rafael Plut</dc:creator>
  <cp:lastModifiedBy>Rafael Plut</cp:lastModifiedBy>
  <cp:revision>24</cp:revision>
  <dcterms:created xsi:type="dcterms:W3CDTF">2022-09-06T08:30:01Z</dcterms:created>
  <dcterms:modified xsi:type="dcterms:W3CDTF">2022-09-14T08:56:10Z</dcterms:modified>
</cp:coreProperties>
</file>